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y="10058400" cx="7772400"/>
  <p:notesSz cx="6858000" cy="9144000"/>
  <p:embeddedFontLst>
    <p:embeddedFont>
      <p:font typeface="Halant"/>
      <p:regular r:id="rId16"/>
      <p:bold r:id="rId17"/>
    </p:embeddedFont>
    <p:embeddedFont>
      <p:font typeface="Inter"/>
      <p:regular r:id="rId18"/>
      <p:bold r:id="rId19"/>
      <p:italic r:id="rId20"/>
      <p:boldItalic r:id="rId21"/>
    </p:embeddedFont>
    <p:embeddedFont>
      <p:font typeface="Plus Jakarta Sans"/>
      <p:regular r:id="rId22"/>
      <p:bold r:id="rId23"/>
      <p:italic r:id="rId24"/>
      <p:boldItalic r:id="rId25"/>
    </p:embeddedFont>
    <p:embeddedFont>
      <p:font typeface="Plus Jakarta Sans Medium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D278549-7344-4435-813C-FAD4CA072AC6}">
  <a:tblStyle styleId="{3D278549-7344-4435-813C-FAD4CA072AC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italic.fntdata"/><Relationship Id="rId22" Type="http://schemas.openxmlformats.org/officeDocument/2006/relationships/font" Target="fonts/PlusJakartaSans-regular.fntdata"/><Relationship Id="rId21" Type="http://schemas.openxmlformats.org/officeDocument/2006/relationships/font" Target="fonts/Inter-boldItalic.fntdata"/><Relationship Id="rId24" Type="http://schemas.openxmlformats.org/officeDocument/2006/relationships/font" Target="fonts/PlusJakartaSans-italic.fntdata"/><Relationship Id="rId23" Type="http://schemas.openxmlformats.org/officeDocument/2006/relationships/font" Target="fonts/PlusJakarta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PlusJakartaSansMedium-regular.fntdata"/><Relationship Id="rId25" Type="http://schemas.openxmlformats.org/officeDocument/2006/relationships/font" Target="fonts/PlusJakartaSans-boldItalic.fntdata"/><Relationship Id="rId28" Type="http://schemas.openxmlformats.org/officeDocument/2006/relationships/font" Target="fonts/PlusJakartaSansMedium-italic.fntdata"/><Relationship Id="rId27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PlusJakartaSansMedium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font" Target="fonts/Halant-bold.fntdata"/><Relationship Id="rId16" Type="http://schemas.openxmlformats.org/officeDocument/2006/relationships/font" Target="fonts/Halant-regular.fntdata"/><Relationship Id="rId19" Type="http://schemas.openxmlformats.org/officeDocument/2006/relationships/font" Target="fonts/Inter-bold.fntdata"/><Relationship Id="rId18" Type="http://schemas.openxmlformats.org/officeDocument/2006/relationships/font" Target="fonts/Inte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0605cc87ef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0605cc87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0605cc87ef_0_6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0605cc87ef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1af1b30544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1af1b3054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0605cc87ef_0_8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0605cc87ef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f1b30544_0_1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1af1b30544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0605cc87ef_0_9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0605cc87ef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1af38cddb2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1af38cddb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1af38cddb2_0_11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1af38cddb2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pk7bH89YfYm38gXpOUitz0hDiS-Y8jJPU2x23JoYp7Y/edit?usp=sharing" TargetMode="External"/><Relationship Id="rId6" Type="http://schemas.openxmlformats.org/officeDocument/2006/relationships/hyperlink" Target="https://docs.google.com/presentation/d/1pk7bH89YfYm38gXpOUitz0hDiS-Y8jJPU2x23JoYp7Y/edit?usp=sharing" TargetMode="External"/><Relationship Id="rId7" Type="http://schemas.openxmlformats.org/officeDocument/2006/relationships/hyperlink" Target="https://en.unesco.org/silkroad/silkroad-interactive-map" TargetMode="External"/><Relationship Id="rId8" Type="http://schemas.openxmlformats.org/officeDocument/2006/relationships/hyperlink" Target="https://en.unesco.org/silkroad/about-silk-road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Silk Roads </a:t>
            </a: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00" name="Google Shape;10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3" name="Google Shape;10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5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05" name="Google Shape;105;p25"/>
          <p:cNvSpPr txBox="1"/>
          <p:nvPr/>
        </p:nvSpPr>
        <p:spPr>
          <a:xfrm>
            <a:off x="594300" y="655288"/>
            <a:ext cx="6583800" cy="35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your group, you will create a “newscast” that focuses on an assigned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trade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route in Afro-Eurasia. Your project will include the following: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Coverage of a “news story” about your assigned trade route. This should include information on the goods/ideas traded, where it is located, and what major empires/kingdoms are impacted by the trade route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“commercial” about a key technology that influenced trade development along that trade route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 interview with a key figure related to the trade route (Marco Polo, Ibn Battuta, Zheng He, Mansa Musa, etc.)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Answer the following questions to help guide you as you write your newscast.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can use the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Silk Roads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6"/>
              </a:rPr>
              <a:t>Trade Routes Presentation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to get you started on your research. Linked below are some websites that will also help you.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7"/>
              </a:rPr>
              <a:t>Silk Road Interactive Map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8"/>
              </a:rPr>
              <a:t>Silk Roads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Research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11" name="Google Shape;11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6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16" name="Google Shape;116;p26"/>
          <p:cNvSpPr txBox="1"/>
          <p:nvPr/>
        </p:nvSpPr>
        <p:spPr>
          <a:xfrm>
            <a:off x="594300" y="655288"/>
            <a:ext cx="6583800" cy="83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the significance of your assigned trade route.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and explain three goods/ ideas/ technologies/ beliefs that diffused along your assigned trade route.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a key technology that fostered trade along your assigned trade route and explain how it increased trade.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one key figure who traveled along your assigned trade route and explain their significance.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Compare your trade route to one of the other trade routes. Think about was traded, what ideas diffused, what technologies were used, etc.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Instructions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22" name="Google Shape;12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25" name="Google Shape;12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7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27" name="Google Shape;127;p27"/>
          <p:cNvSpPr txBox="1"/>
          <p:nvPr/>
        </p:nvSpPr>
        <p:spPr>
          <a:xfrm>
            <a:off x="594300" y="655288"/>
            <a:ext cx="6583800" cy="84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News Story Guidelines</a:t>
            </a:r>
            <a:endParaRPr b="1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Purpose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To inform viewers about your trade route’s importance.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Structure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Opening Anchor Segment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Start with a brief introduction: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 your trade route (e.g., Silk Road, Trans-Saharan Trade, Indian Ocean Trade Network).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the geographical location (major regions or continents it connects).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Key Details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Cover the following in your story: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goods are traded (e.g., silk, spices, gold, salt)?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ideas or religions are spread (e.g., Buddhism, Islam, cultural practices)?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Which major empires or kingdoms are involved (e.g., Mongols, Mali, Gupta, or Abbasid)?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Closing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Summarize why this trade route is significant to Afro-Eurasian societies.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Commercial Guidelines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Purpose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To advertise a key technology that impacted trade along your route.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Structure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Product Name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Introduce the technology or innovation (e.g., camel saddle, dhow ships, paper money, or compass).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Description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Explain how the technology works and why it’s important for trade on this route.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Creative Hook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Use a catchy slogan or demonstration to show how the technology improves trade efficiency.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Interview Guidelines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Purpose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To highlight the experiences of a historical figure connected to your trade route.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Structure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Introduction of Guest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Briefly introduce the person being interviewed and their connection to the trade route (e.g., "Today, we welcome Marco Polo, a traveler who journeyed along the Silk Road!").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Questions and Answers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Prepare at least 3-5 historically accurate questions to ask your guest, such as: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motivated you to travel this trade route?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challenges did you face along the way?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trade route affect the people or places you visited?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Wrap-Up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Conclude with how this person’s actions or experiences highlight the importance of the trade route.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8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 Story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33" name="Google Shape;13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8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5" name="Google Shape;135;p28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36" name="Google Shape;13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8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38" name="Google Shape;138;p28"/>
          <p:cNvSpPr txBox="1"/>
          <p:nvPr/>
        </p:nvSpPr>
        <p:spPr>
          <a:xfrm>
            <a:off x="594300" y="6552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script for your news story below.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9" name="Google Shape;139;p28"/>
          <p:cNvSpPr txBox="1"/>
          <p:nvPr/>
        </p:nvSpPr>
        <p:spPr>
          <a:xfrm>
            <a:off x="556825" y="1180650"/>
            <a:ext cx="6753000" cy="78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5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9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Instructions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45" name="Google Shape;14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9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29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48" name="Google Shape;14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9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50" name="Google Shape;150;p29"/>
          <p:cNvSpPr txBox="1"/>
          <p:nvPr/>
        </p:nvSpPr>
        <p:spPr>
          <a:xfrm>
            <a:off x="594300" y="6552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script for your technology commercial below.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9"/>
          <p:cNvSpPr txBox="1"/>
          <p:nvPr/>
        </p:nvSpPr>
        <p:spPr>
          <a:xfrm>
            <a:off x="556825" y="1180650"/>
            <a:ext cx="6753000" cy="78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5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Instructions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57" name="Google Shape;15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0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9" name="Google Shape;159;p30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60" name="Google Shape;160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0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62" name="Google Shape;162;p30"/>
          <p:cNvSpPr txBox="1"/>
          <p:nvPr/>
        </p:nvSpPr>
        <p:spPr>
          <a:xfrm>
            <a:off x="594300" y="6552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script for your interview with a key figure below.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3" name="Google Shape;163;p30"/>
          <p:cNvSpPr txBox="1"/>
          <p:nvPr/>
        </p:nvSpPr>
        <p:spPr>
          <a:xfrm>
            <a:off x="556825" y="1333050"/>
            <a:ext cx="6753000" cy="78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5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1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Notes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69" name="Google Shape;16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1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1" name="Google Shape;171;p31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72" name="Google Shape;17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1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74" name="Google Shape;174;p31"/>
          <p:cNvSpPr txBox="1"/>
          <p:nvPr/>
        </p:nvSpPr>
        <p:spPr>
          <a:xfrm>
            <a:off x="594300" y="655288"/>
            <a:ext cx="6583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 the space below, take notes on the presentations about the trade routes of Afro-Eurasia and their impacts on societies in that region. Fill out the charts below for the two trade routes you were NOT assigned to research for your project.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75" name="Google Shape;175;p31"/>
          <p:cNvGraphicFramePr/>
          <p:nvPr/>
        </p:nvGraphicFramePr>
        <p:xfrm>
          <a:off x="952500" y="1655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{3D278549-7344-4435-813C-FAD4CA072AC6}</a:tableStyleId>
              </a:tblPr>
              <a:tblGrid>
                <a:gridCol w="2933700"/>
                <a:gridCol w="2933700"/>
              </a:tblGrid>
              <a:tr h="4578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Trade Route: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57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Information About the Trade Network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Impacts on Society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8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176" name="Google Shape;176;p31"/>
          <p:cNvGraphicFramePr/>
          <p:nvPr/>
        </p:nvGraphicFramePr>
        <p:xfrm>
          <a:off x="952550" y="542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{3D278549-7344-4435-813C-FAD4CA072AC6}</a:tableStyleId>
              </a:tblPr>
              <a:tblGrid>
                <a:gridCol w="2933700"/>
                <a:gridCol w="2933700"/>
              </a:tblGrid>
              <a:tr h="4271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Trade Route: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57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Information About the Trade Network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Impacts on Society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8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2"/>
          <p:cNvSpPr txBox="1"/>
          <p:nvPr/>
        </p:nvSpPr>
        <p:spPr>
          <a:xfrm>
            <a:off x="731000" y="1807350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intra- and inter-regional trade networks foster the diffusion of goods, ideas, and disease?</a:t>
            </a:r>
            <a:endParaRPr b="1" i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32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Unit 1: Global Exchanges and Society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1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84" name="Google Shape;184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2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6" name="Google Shape;186;p32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7" name="Google Shape;187;p32"/>
          <p:cNvSpPr txBox="1"/>
          <p:nvPr/>
        </p:nvSpPr>
        <p:spPr>
          <a:xfrm>
            <a:off x="455300" y="3028400"/>
            <a:ext cx="6861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a combination of writing and drawing, summarize the most significant impact of trade networks on societies in Afro-Eurasia. For the written component, you must “Say-it-in-Six!” You can use six words (no more, no less), but it does not have to be grammatically correct.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88" name="Google Shape;188;p32"/>
          <p:cNvPicPr preferRelativeResize="0"/>
          <p:nvPr/>
        </p:nvPicPr>
        <p:blipFill rotWithShape="1">
          <a:blip r:embed="rId5">
            <a:alphaModFix/>
          </a:blip>
          <a:srcRect b="0" l="3067" r="43313" t="0"/>
          <a:stretch/>
        </p:blipFill>
        <p:spPr>
          <a:xfrm>
            <a:off x="284225" y="4433050"/>
            <a:ext cx="3601973" cy="377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2"/>
          <p:cNvSpPr/>
          <p:nvPr/>
        </p:nvSpPr>
        <p:spPr>
          <a:xfrm>
            <a:off x="3999275" y="4374675"/>
            <a:ext cx="3602100" cy="4266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32"/>
          <p:cNvSpPr txBox="1"/>
          <p:nvPr/>
        </p:nvSpPr>
        <p:spPr>
          <a:xfrm>
            <a:off x="5151425" y="3920625"/>
            <a:ext cx="1297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Drawing</a:t>
            </a:r>
            <a:endParaRPr b="1"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